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5E8CF-300D-4E04-9062-4E67C5591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03E5BE-BE0D-4829-B58D-2572BD95B1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75AA5-7BCC-4B97-AD29-A1DA97B78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720C8-1588-45F4-B38B-DEA76C14E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A4E7D-7B05-4FC9-9BBE-46F3335B6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893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272E3-46E9-4612-B1FB-ED3218E7C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B053BD-9324-4899-93D3-7CDB64E90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F969D-5A13-4EDF-9163-1B76DC2C9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7FD6E-209E-4589-BAC8-235ADE0E9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85821-F502-472F-991C-2CF074857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46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0A2412-2450-4C71-A0E8-1F97EAA6E7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86C36B-E926-43D4-9578-0D79FE1C8B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70E70A-B2A2-4081-B7FE-D44BBFE4A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1BFED-2A98-4C95-970D-A6292EA7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471EB-FABB-4AA8-9902-E1C0ABB5D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86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0CC1D-0B02-4A2A-B476-2B90B9675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4497E-2AD1-4008-B166-0C135ADCF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8CC6B-1FE1-472A-8D8C-AF97D4D5C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F3FEE-3043-473F-B40B-C050F0271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5099E-C1E3-499F-A7A9-9E3C7FA6B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58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61A71-18E5-4BAA-854E-E7ACA9E99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60BF7-9A8A-4497-882C-E382A6891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B8465-E75B-44F2-ACBF-A5CD9CB2A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1471F-687F-492E-BBA2-2C72516B9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4A886-F953-496D-84C8-8847352DF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44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BAFE-078F-485D-AB99-D70ADDD7F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54D58-9691-44BB-B601-E929C5AB0F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9CF5EC-5543-4E13-9BDA-6469AE71E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491CBF-F1A0-4486-8B62-9B880F952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FF8FB5-D671-45D8-B58E-F33799C72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D92B14-305A-4725-A90C-607193847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07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8D210-B409-428B-BD25-8AFDDB935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DA8AA8-5114-4D90-BDDB-D90FEEB9C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F4749C-66A8-4AEE-865E-4AAB82A9B7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075F33-C768-48F6-B24E-D9A4073A17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15D9E7-C17F-4B40-B9DA-74806F4FEA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2B981C-B855-4053-94B8-DB92FDE5D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DB4AD6-3546-4CDC-BCCA-E587DC707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16FD46-D2F9-4820-B8DE-7C4EACEAA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74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AD663-074E-41B9-8042-1516C631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9FA413-D1C6-4520-A0DA-2C60A6233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927C44-7222-44EC-95C1-B2F25CFAC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67D63A-72E6-42C6-8FFC-0CB300C88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28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94BD8F-78AE-4494-AD3E-E69B5FC85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7C2E4F-6335-4A55-87FE-05DC699C9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125FCD-AA45-4422-B205-D360EB044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50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B3DCA-67FF-49E4-8254-C3FF41FA9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AEB07-A34E-4DDD-92EE-C22EB0C01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D18DE8-5C3B-4D36-9E87-522A02825E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938617-2F62-4A77-A8A4-1458D2C1F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1E3EE1-20E9-4BAA-AAA6-266F86718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BFD638-5443-4B45-A2D6-C8E0FEAB6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23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3F6CA-3B6D-4DB8-9E77-0AA3A1486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B69D9B-B874-47A4-A1E9-C4AA57FFE4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6EA31F-955B-4F42-B70A-A207DB519A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B3942A-A304-4BF3-AD7F-E57F850A5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0D9F-9D32-4CD3-AA05-49B2EB13BEEB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AD8C30-5E2F-47BC-862B-127EF0092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A09C23-B8C2-41C7-B9CB-1AD97AEAC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34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57D06D-71E4-4F93-B8E7-F47D3429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A410B2-30AD-45B2-AE3D-8A8AA86B6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20818-ECB9-45D5-AFFB-22683A6CF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60D9F-9D32-4CD3-AA05-49B2EB13BEEB}" type="datetimeFigureOut">
              <a:rPr lang="en-US" smtClean="0"/>
              <a:t>8/22/2021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4CA7E-74FF-46D5-80B7-CC4158D40C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879FB-FB26-4985-90D5-4952CC5E0F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1FF9E-E51C-4BD5-AD56-0F1A80320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2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AE4B2-EB36-4382-919E-F16A9FC17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2725" y="158846"/>
            <a:ext cx="9829048" cy="676877"/>
          </a:xfrm>
        </p:spPr>
        <p:txBody>
          <a:bodyPr>
            <a:normAutofit/>
          </a:bodyPr>
          <a:lstStyle/>
          <a:p>
            <a:r>
              <a:rPr lang="en-US" sz="3200" b="1" u="sng">
                <a:latin typeface="+mn-lt"/>
              </a:rPr>
              <a:t>Photons and Electrons - Interaction</a:t>
            </a:r>
            <a:endParaRPr lang="en-US" sz="4800" b="1" u="sng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EB825E-FA73-41DF-8518-7F08DEB4220F}"/>
              </a:ext>
            </a:extLst>
          </p:cNvPr>
          <p:cNvSpPr txBox="1"/>
          <p:nvPr/>
        </p:nvSpPr>
        <p:spPr>
          <a:xfrm>
            <a:off x="740004" y="1173083"/>
            <a:ext cx="107119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We can pull out that insulator model and examine the electrons’ interactions with photons.  Recall b, b</a:t>
            </a:r>
            <a:r>
              <a:rPr lang="en-US" sz="1400" baseline="30000"/>
              <a:t>†</a:t>
            </a:r>
            <a:r>
              <a:rPr lang="en-US" sz="1400"/>
              <a:t> annihilate/create core excitations of the electrons in the atoms, P is polarization operator and models the e-e interaction.  Otherwise the last two terms are again the photon-current coupling and the photon-photon coupling, found in all the previous examples considered.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BC62C83A-38E2-445D-B52B-5831CBC6E6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0068037"/>
              </p:ext>
            </p:extLst>
          </p:nvPr>
        </p:nvGraphicFramePr>
        <p:xfrm>
          <a:off x="844041" y="2191076"/>
          <a:ext cx="8740775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349680" imgH="444240" progId="Equation.DSMT4">
                  <p:embed/>
                </p:oleObj>
              </mc:Choice>
              <mc:Fallback>
                <p:oleObj name="Equation" r:id="rId2" imgW="6349680" imgH="4442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BC62C83A-38E2-445D-B52B-5831CBC6E6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041" y="2191076"/>
                        <a:ext cx="8740775" cy="60801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E3511258-E5BA-4969-BF34-038C3EA72F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53334"/>
              </p:ext>
            </p:extLst>
          </p:nvPr>
        </p:nvGraphicFramePr>
        <p:xfrm>
          <a:off x="5174710" y="3010300"/>
          <a:ext cx="6362700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168880" imgH="711000" progId="Equation.DSMT4">
                  <p:embed/>
                </p:oleObj>
              </mc:Choice>
              <mc:Fallback>
                <p:oleObj name="Equation" r:id="rId4" imgW="5168880" imgH="7110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4710" y="3010300"/>
                        <a:ext cx="6362700" cy="8731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938338B9-815E-4399-BD12-072F51DC9D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4210479"/>
              </p:ext>
            </p:extLst>
          </p:nvPr>
        </p:nvGraphicFramePr>
        <p:xfrm>
          <a:off x="811006" y="4244955"/>
          <a:ext cx="8144459" cy="614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413400" imgH="482400" progId="Equation.DSMT4">
                  <p:embed/>
                </p:oleObj>
              </mc:Choice>
              <mc:Fallback>
                <p:oleObj name="Equation" r:id="rId6" imgW="6413400" imgH="4824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006" y="4244955"/>
                        <a:ext cx="8144459" cy="61455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2966050-5C45-4777-9595-1729A5AA1CE9}"/>
              </a:ext>
            </a:extLst>
          </p:cNvPr>
          <p:cNvSpPr txBox="1"/>
          <p:nvPr/>
        </p:nvSpPr>
        <p:spPr>
          <a:xfrm>
            <a:off x="740004" y="3815905"/>
            <a:ext cx="1470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We come to:</a:t>
            </a:r>
            <a:endParaRPr lang="en-US" sz="1600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6647C240-2C56-490B-8E51-A9F0EBB006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2335509"/>
              </p:ext>
            </p:extLst>
          </p:nvPr>
        </p:nvGraphicFramePr>
        <p:xfrm>
          <a:off x="5174710" y="5197603"/>
          <a:ext cx="6015037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537160" imgH="1269720" progId="Equation.DSMT4">
                  <p:embed/>
                </p:oleObj>
              </mc:Choice>
              <mc:Fallback>
                <p:oleObj name="Equation" r:id="rId8" imgW="5537160" imgH="126972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4710" y="5197603"/>
                        <a:ext cx="6015037" cy="1384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93633D2-F485-413D-852D-D7FFB084E48A}"/>
              </a:ext>
            </a:extLst>
          </p:cNvPr>
          <p:cNvSpPr txBox="1"/>
          <p:nvPr/>
        </p:nvSpPr>
        <p:spPr>
          <a:xfrm>
            <a:off x="811006" y="5366533"/>
            <a:ext cx="3321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Where we’ve put </a:t>
            </a:r>
            <a:r>
              <a:rPr lang="en-US" sz="1400" b="1"/>
              <a:t>P</a:t>
            </a:r>
            <a:r>
              <a:rPr lang="en-US" sz="1400"/>
              <a:t> in the eigenbasis of K too: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63230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AE4B2-EB36-4382-919E-F16A9FC17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2725" y="158846"/>
            <a:ext cx="9829048" cy="676877"/>
          </a:xfrm>
        </p:spPr>
        <p:txBody>
          <a:bodyPr>
            <a:normAutofit/>
          </a:bodyPr>
          <a:lstStyle/>
          <a:p>
            <a:r>
              <a:rPr lang="en-US" sz="3200" b="1" u="sng">
                <a:latin typeface="+mn-lt"/>
              </a:rPr>
              <a:t>Photons and Electrons - Interaction</a:t>
            </a:r>
            <a:endParaRPr lang="en-US" sz="4800" b="1" u="sng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EB825E-FA73-41DF-8518-7F08DEB4220F}"/>
              </a:ext>
            </a:extLst>
          </p:cNvPr>
          <p:cNvSpPr txBox="1"/>
          <p:nvPr/>
        </p:nvSpPr>
        <p:spPr>
          <a:xfrm>
            <a:off x="740004" y="1070677"/>
            <a:ext cx="3153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As for the diagrams, we have the GF’s: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D34EEB5-B3CF-4B73-8785-2A0D407F85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5227473"/>
              </p:ext>
            </p:extLst>
          </p:nvPr>
        </p:nvGraphicFramePr>
        <p:xfrm>
          <a:off x="782725" y="1613408"/>
          <a:ext cx="3990167" cy="115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055885" imgH="921905" progId="Paint.Picture">
                  <p:embed/>
                </p:oleObj>
              </mc:Choice>
              <mc:Fallback>
                <p:oleObj name="Bitmap Image" r:id="rId2" imgW="3055885" imgH="921905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933" r="6480" b="11386"/>
                      <a:stretch>
                        <a:fillRect/>
                      </a:stretch>
                    </p:blipFill>
                    <p:spPr bwMode="auto">
                      <a:xfrm>
                        <a:off x="782725" y="1613408"/>
                        <a:ext cx="3990167" cy="115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CCDE165A-1465-4B8A-9993-51205BB863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381363"/>
              </p:ext>
            </p:extLst>
          </p:nvPr>
        </p:nvGraphicFramePr>
        <p:xfrm>
          <a:off x="5486301" y="1613408"/>
          <a:ext cx="5618473" cy="1412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825800" imgH="1218960" progId="Equation.DSMT4">
                  <p:embed/>
                </p:oleObj>
              </mc:Choice>
              <mc:Fallback>
                <p:oleObj name="Equation" r:id="rId4" imgW="4825800" imgH="12189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301" y="1613408"/>
                        <a:ext cx="5618473" cy="14124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6DBE8D7-EA8B-49E1-9AA5-3B3FBA22327D}"/>
              </a:ext>
            </a:extLst>
          </p:cNvPr>
          <p:cNvSpPr txBox="1"/>
          <p:nvPr/>
        </p:nvSpPr>
        <p:spPr>
          <a:xfrm>
            <a:off x="740004" y="3110160"/>
            <a:ext cx="17392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and interactions: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F0D9930C-799D-43C4-A90E-A59E29138F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474940"/>
              </p:ext>
            </p:extLst>
          </p:nvPr>
        </p:nvGraphicFramePr>
        <p:xfrm>
          <a:off x="740004" y="3713458"/>
          <a:ext cx="3990166" cy="904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482642" imgH="1516190" progId="Paint.Picture">
                  <p:embed/>
                </p:oleObj>
              </mc:Choice>
              <mc:Fallback>
                <p:oleObj name="Bitmap Image" r:id="rId6" imgW="3482642" imgH="1516190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405" t="23842" r="18806" b="35123"/>
                      <a:stretch>
                        <a:fillRect/>
                      </a:stretch>
                    </p:blipFill>
                    <p:spPr bwMode="auto">
                      <a:xfrm>
                        <a:off x="740004" y="3713458"/>
                        <a:ext cx="3990166" cy="9042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22858EFA-E396-41C4-AD33-9DFB080A54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659045"/>
              </p:ext>
            </p:extLst>
          </p:nvPr>
        </p:nvGraphicFramePr>
        <p:xfrm>
          <a:off x="782725" y="4913211"/>
          <a:ext cx="3157979" cy="963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2461473" imgH="1516190" progId="Paint.Picture">
                  <p:embed/>
                </p:oleObj>
              </mc:Choice>
              <mc:Fallback>
                <p:oleObj name="Bitmap Image" r:id="rId8" imgW="2461473" imgH="1516190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468" t="35414" r="16147" b="25169"/>
                      <a:stretch>
                        <a:fillRect/>
                      </a:stretch>
                    </p:blipFill>
                    <p:spPr bwMode="auto">
                      <a:xfrm>
                        <a:off x="782725" y="4913211"/>
                        <a:ext cx="3157979" cy="9636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9466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AE4B2-EB36-4382-919E-F16A9FC17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2725" y="158846"/>
            <a:ext cx="9829048" cy="676877"/>
          </a:xfrm>
        </p:spPr>
        <p:txBody>
          <a:bodyPr>
            <a:normAutofit/>
          </a:bodyPr>
          <a:lstStyle/>
          <a:p>
            <a:r>
              <a:rPr lang="en-US" sz="3200" b="1" u="sng">
                <a:latin typeface="+mn-lt"/>
              </a:rPr>
              <a:t>Photons and Electrons - Excitations</a:t>
            </a:r>
            <a:endParaRPr lang="en-US" sz="4800" b="1" u="sng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EB825E-FA73-41DF-8518-7F08DEB4220F}"/>
              </a:ext>
            </a:extLst>
          </p:cNvPr>
          <p:cNvSpPr txBox="1"/>
          <p:nvPr/>
        </p:nvSpPr>
        <p:spPr>
          <a:xfrm>
            <a:off x="626882" y="1218051"/>
            <a:ext cx="329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Working out the photon GF again,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4EB68E4-2C1F-4818-8F8F-E19C38073A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3971618"/>
              </p:ext>
            </p:extLst>
          </p:nvPr>
        </p:nvGraphicFramePr>
        <p:xfrm>
          <a:off x="688155" y="1830205"/>
          <a:ext cx="4280459" cy="838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419983" imgH="1013333" progId="Paint.Picture">
                  <p:embed/>
                </p:oleObj>
              </mc:Choice>
              <mc:Fallback>
                <p:oleObj name="Bitmap Image" r:id="rId2" imgW="4419983" imgH="1013333" progId="Paint.Picture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158" t="8661" r="5527" b="15224"/>
                      <a:stretch>
                        <a:fillRect/>
                      </a:stretch>
                    </p:blipFill>
                    <p:spPr bwMode="auto">
                      <a:xfrm>
                        <a:off x="688155" y="1830205"/>
                        <a:ext cx="4280459" cy="8389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A662318A-1ED0-41D9-B9C9-3A6577680E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315729"/>
              </p:ext>
            </p:extLst>
          </p:nvPr>
        </p:nvGraphicFramePr>
        <p:xfrm>
          <a:off x="5891753" y="1914139"/>
          <a:ext cx="2846895" cy="592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36800" imgH="482600" progId="Equation.DSMT4">
                  <p:embed/>
                </p:oleObj>
              </mc:Choice>
              <mc:Fallback>
                <p:oleObj name="Equation" r:id="rId4" imgW="2336800" imgH="4826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1753" y="1914139"/>
                        <a:ext cx="2846895" cy="5929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6593BEE3-CADE-4AA7-B56F-93544AB2E3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7891668"/>
              </p:ext>
            </p:extLst>
          </p:nvPr>
        </p:nvGraphicFramePr>
        <p:xfrm>
          <a:off x="626882" y="3346052"/>
          <a:ext cx="3954546" cy="797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4412362" imgH="1097375" progId="Paint.Picture">
                  <p:embed/>
                </p:oleObj>
              </mc:Choice>
              <mc:Fallback>
                <p:oleObj name="Bitmap Image" r:id="rId6" imgW="4412362" imgH="1097375" progId="Paint.Picture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165" t="28012" r="36073" b="20174"/>
                      <a:stretch>
                        <a:fillRect/>
                      </a:stretch>
                    </p:blipFill>
                    <p:spPr bwMode="auto">
                      <a:xfrm>
                        <a:off x="626882" y="3346052"/>
                        <a:ext cx="3954546" cy="7977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AD358D7-EB03-4811-B19A-DC42E5D2E55F}"/>
              </a:ext>
            </a:extLst>
          </p:cNvPr>
          <p:cNvSpPr txBox="1"/>
          <p:nvPr/>
        </p:nvSpPr>
        <p:spPr>
          <a:xfrm>
            <a:off x="626882" y="2805310"/>
            <a:ext cx="3294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We can get the entire self-energy: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4E0088F2-DBCC-415A-B35C-C399C05F11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6441498"/>
              </p:ext>
            </p:extLst>
          </p:nvPr>
        </p:nvGraphicFramePr>
        <p:xfrm>
          <a:off x="5195216" y="3181939"/>
          <a:ext cx="6261100" cy="132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029200" imgH="1066680" progId="Equation.DSMT4">
                  <p:embed/>
                </p:oleObj>
              </mc:Choice>
              <mc:Fallback>
                <p:oleObj name="Equation" r:id="rId8" imgW="5029200" imgH="106668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5216" y="3181939"/>
                        <a:ext cx="6261100" cy="13287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0DE12C77-F9AE-4C45-B4C7-87FF2ACF3A4C}"/>
              </a:ext>
            </a:extLst>
          </p:cNvPr>
          <p:cNvSpPr txBox="1"/>
          <p:nvPr/>
        </p:nvSpPr>
        <p:spPr>
          <a:xfrm>
            <a:off x="688154" y="4820638"/>
            <a:ext cx="3954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The roots would tell us the photon excitations, and propagating modes.</a:t>
            </a:r>
          </a:p>
        </p:txBody>
      </p:sp>
    </p:spTree>
    <p:extLst>
      <p:ext uri="{BB962C8B-B14F-4D97-AF65-F5344CB8AC3E}">
        <p14:creationId xmlns:p14="http://schemas.microsoft.com/office/powerpoint/2010/main" val="1402823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136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Equation</vt:lpstr>
      <vt:lpstr>Bitmap Image</vt:lpstr>
      <vt:lpstr>Photons and Electrons - Interaction</vt:lpstr>
      <vt:lpstr>Photons and Electrons - Interaction</vt:lpstr>
      <vt:lpstr>Photons and Electrons - Excitations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Electrons and Photons</dc:title>
  <dc:creator>Andrew Douglas</dc:creator>
  <cp:lastModifiedBy>Kennard, Shauna</cp:lastModifiedBy>
  <cp:revision>29</cp:revision>
  <dcterms:created xsi:type="dcterms:W3CDTF">2019-07-10T15:19:52Z</dcterms:created>
  <dcterms:modified xsi:type="dcterms:W3CDTF">2021-08-22T23:31:07Z</dcterms:modified>
</cp:coreProperties>
</file>